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31"/>
  </p:notesMasterIdLst>
  <p:sldIdLst>
    <p:sldId id="256" r:id="rId2"/>
    <p:sldId id="257" r:id="rId3"/>
    <p:sldId id="286" r:id="rId4"/>
    <p:sldId id="287" r:id="rId5"/>
    <p:sldId id="288" r:id="rId6"/>
    <p:sldId id="289" r:id="rId7"/>
    <p:sldId id="258" r:id="rId8"/>
    <p:sldId id="259" r:id="rId9"/>
    <p:sldId id="260" r:id="rId10"/>
    <p:sldId id="264" r:id="rId11"/>
    <p:sldId id="265" r:id="rId12"/>
    <p:sldId id="263" r:id="rId13"/>
    <p:sldId id="273" r:id="rId14"/>
    <p:sldId id="275" r:id="rId15"/>
    <p:sldId id="262" r:id="rId16"/>
    <p:sldId id="276" r:id="rId17"/>
    <p:sldId id="277" r:id="rId18"/>
    <p:sldId id="270" r:id="rId19"/>
    <p:sldId id="278" r:id="rId20"/>
    <p:sldId id="266" r:id="rId21"/>
    <p:sldId id="267" r:id="rId22"/>
    <p:sldId id="271" r:id="rId23"/>
    <p:sldId id="279" r:id="rId24"/>
    <p:sldId id="280" r:id="rId25"/>
    <p:sldId id="281" r:id="rId26"/>
    <p:sldId id="269" r:id="rId27"/>
    <p:sldId id="268" r:id="rId28"/>
    <p:sldId id="272" r:id="rId29"/>
    <p:sldId id="29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AD44C-A597-4CFE-9490-0B09EC14EEE7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08F86-994B-4406-BE48-07C6DFEFF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079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08F86-994B-4406-BE48-07C6DFEFFB9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09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57DD-65CF-4DF8-B477-9CE20BEFBFF4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1FC4-A3AA-43B4-A421-3A5210A5693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036C-D1BD-41AA-A7D4-DA22494190BB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E87-3441-4297-B151-1FA6801AA85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C52A-BE9F-4E52-9A3C-65CEE2F93EBD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3946-466E-4580-957A-97830FB6090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B5DC-DB54-4436-A387-A21C469B3782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0A3E-2632-4990-960E-BAA9FB5D44E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1D1-2F80-4ADD-964B-A41E2EE806E4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20A2-2794-409B-B909-1A8D34A7381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1A5F-B57F-4424-83FA-E5BD2B6A645E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858D-949A-4874-9FD2-37D5AC42426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9928-1120-416E-BCFA-53AAE2DD3EFF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9F58-12E5-4954-ABE2-35DAD5C8A97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66D5-0E4A-4503-B7BC-F5BF05FF0AFE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3590-D8BD-4079-AA58-87668E0210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68C2-C4A9-48B8-8BFE-25D73A6A9ADC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BD94-37DF-4416-9086-24D7776B47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1A9-7BCB-4443-BEF8-4855B513A186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1D98-05AE-46B7-90A4-7148813F7BF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5EA9-CDEE-4430-B521-12EE7A8F0A28}" type="datetimeFigureOut">
              <a:rPr lang="ru-RU" altLang="ru-RU" smtClean="0"/>
              <a:pPr/>
              <a:t>25.10.2016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1009-8D7A-4A6E-AB6C-7B229475D7A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04B028-B4A0-486B-8C34-365D5ABC20B1}" type="datetimeFigureOut">
              <a:rPr lang="ru-RU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25.10.2016</a:t>
            </a:fld>
            <a:endParaRPr lang="ru-RU" altLang="ru-RU" smtClean="0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E68DE4-EE80-4D7C-860C-D802D4B58D23}" type="slidenum">
              <a:rPr lang="ru-RU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Сингапурские техники в обучении педагогов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Сомова Л.В., заведующая УМС по Советскому району ИМО Управления образования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Ахмерова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С.В., заместитель директора по УР МБОУ «Гимназия №125»,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– подбор 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раздражителя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(картинка, фотография, видео, текст, график)</a:t>
            </a:r>
          </a:p>
          <a:p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подходящего раздражителя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Визуальный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Вовлекающий, «цепляющий»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Значимый и раскрывающий тему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Неопределенный (с загадкой), подталкивающий к обсуждению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 –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финк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уандэ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(посмотри – подумай – задайся вопросом)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66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 –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финк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уандэ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(посмотри – подумай – задайся вопросом)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96752"/>
            <a:ext cx="7056784" cy="551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3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 –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финк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уандэ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видите?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думаете об этом?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это заставляет вас задуматься? 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ответа на каждый вопрос - 10 сек. на размышление и 1 мин. на запись. 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каждого этапа проводится </a:t>
            </a:r>
            <a:r>
              <a:rPr lang="ru-RU" sz="2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сингл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раунд </a:t>
            </a:r>
            <a:r>
              <a:rPr lang="ru-RU" sz="24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робин</a:t>
            </a:r>
            <a:endParaRPr lang="ru-RU" sz="24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 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уандэ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(посмотри – подумай – задайся вопросом)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12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приема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 –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финк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уандэ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развитию навыков наблюдения, построения доказательств на основе аргументов, а также любознательности, которая необходима для развития креативности и готовности к инновационной деятельности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 –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финк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уандэ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(посмотри – подумай – задайся вопросом)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1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мы можем использовать СИ-ФИНК-УАНДЭ в работе с педагогическими кадрами?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педсовета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«Сотрудничество семьи и школы в формировании личности ребенка», «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Система 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работы педагога по развитию творческого потенциала 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школьника», «Личность 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современного младшего школьника: психолого-педагогические, </a:t>
            </a:r>
            <a:r>
              <a:rPr lang="ru-RU" sz="22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здоровьесберегающие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условия его формирования и 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развития»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Заседание </a:t>
            </a:r>
            <a:r>
              <a:rPr lang="ru-RU" sz="22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методсовета</a:t>
            </a:r>
            <a:r>
              <a:rPr lang="ru-RU" sz="2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</a:t>
            </a:r>
            <a:r>
              <a:rPr lang="ru-RU" sz="22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методобъединения</a:t>
            </a:r>
            <a:r>
              <a:rPr lang="ru-RU" sz="2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проблемной группы)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«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Реализация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индивидуального маршрута развития младшего школьника на уроках в начальной 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школе», «Творческие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мастерские как путь формирования коммуникативных компетенций 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учащихся» и др.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Родительское собрание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«Сотрудничество семьи и школы в формировании личности ребенка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2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endParaRPr lang="ru-RU" sz="16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endParaRPr lang="ru-RU" sz="2000" dirty="0">
              <a:ea typeface="Calibri"/>
              <a:cs typeface="Times New Roman"/>
            </a:endParaRPr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поразмышляем…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2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«карты согласия»: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 А3 сложить пополам 4 раза;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начертить центральный квадрат, записать тему в верхней части внутреннего листа;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Пронумеровать прямоугольники в зависимости 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есть 5-ый участник, разделить прямоугольники 1 и 4 на 3 части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Плейсмэт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консенсус (карта согласия)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стандарт образования?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3367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1                                                                          2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Плейсмэт</a:t>
            </a: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консенсус (карта согласия)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стандарт образования?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772816"/>
            <a:ext cx="7560840" cy="4032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651950" y="2996952"/>
            <a:ext cx="2432217" cy="14041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>
            <a:stCxn id="8" idx="1"/>
          </p:cNvCxnSpPr>
          <p:nvPr/>
        </p:nvCxnSpPr>
        <p:spPr>
          <a:xfrm>
            <a:off x="899592" y="3789040"/>
            <a:ext cx="27523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13" idx="2"/>
          </p:cNvCxnSpPr>
          <p:nvPr/>
        </p:nvCxnSpPr>
        <p:spPr>
          <a:xfrm flipV="1">
            <a:off x="4868058" y="4401108"/>
            <a:ext cx="1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3"/>
          </p:cNvCxnSpPr>
          <p:nvPr/>
        </p:nvCxnSpPr>
        <p:spPr>
          <a:xfrm flipH="1">
            <a:off x="6084167" y="3789040"/>
            <a:ext cx="23762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3" idx="0"/>
          </p:cNvCxnSpPr>
          <p:nvPr/>
        </p:nvCxnSpPr>
        <p:spPr>
          <a:xfrm>
            <a:off x="4868058" y="1772816"/>
            <a:ext cx="1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651950" y="2967335"/>
            <a:ext cx="24322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стандарт образования?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7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«карты согласия»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Размышление (10сек.) о словосочетании «стандарт образования»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идей (1 мин.)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Континиус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раунд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(согласие -  несогласие) – обмен идеями в команде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командой 5 идей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каждой команды (назвать по 1 идее)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Плейсмэт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консенсус (карта согласия)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стандарт образования?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5957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плейсмэт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консенсус – обучающая структура, помогающая 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генерированию идей и принятию командного решения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Плейсмэт консенсус (карта согласия)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стандарт образования?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207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цели для чтения/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просмотра видео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Актуализировать предыдущие знания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педагогам пересмотреть при необходимости их мышление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списка утверждений (7-10)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«ДО» – согласны или нет с данными утверждениями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информацией (чтение, прослушивание, видео)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«ПОСЛЕ» – повторное чтение утверждений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согласны или нет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Обсуждение, изменились ли ответы учителей, что изменилось и почему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ЭЙ АР ГАЙД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21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Саморазвитие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Деятельное обучение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и оценка окружающими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Структурированное и групповое обучение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инновационные модели обучения на рабочем месте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7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темы с разных точек зрения, дать возможность посмотреть на ситуацию с разных точек зрения в зависимости от выданной им роли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Шаги: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Представление участникам (педагогам) раздражителя или темы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Распределение ролей (разных точек зрения) по данной теме: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опытный учитель (или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курирующий этого учителя)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этого класса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 ученика этого класса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школы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b="1" dirty="0">
                <a:solidFill>
                  <a:prstClr val="black"/>
                </a:solidFill>
              </a:rPr>
              <a:t>Секл оф </a:t>
            </a:r>
            <a:r>
              <a:rPr lang="ru-RU" sz="3000" b="1" dirty="0" err="1" smtClean="0">
                <a:solidFill>
                  <a:prstClr val="black"/>
                </a:solidFill>
              </a:rPr>
              <a:t>вьюпойнтс</a:t>
            </a:r>
            <a:r>
              <a:rPr lang="ru-RU" sz="3000" b="1" dirty="0" smtClean="0">
                <a:solidFill>
                  <a:prstClr val="black"/>
                </a:solidFill>
              </a:rPr>
              <a:t> (круг точек зрения)</a:t>
            </a:r>
            <a:r>
              <a:rPr lang="ru-RU" sz="3000" b="1" dirty="0">
                <a:solidFill>
                  <a:prstClr val="black"/>
                </a:solidFill>
              </a:rPr>
              <a:t/>
            </a:r>
            <a:br>
              <a:rPr lang="ru-RU" sz="3000" b="1" dirty="0">
                <a:solidFill>
                  <a:prstClr val="black"/>
                </a:solidFill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428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Вашу роль и видео, которое мы просмотрели, ответьте на вопрос: </a:t>
            </a: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«Если бы вы узнали, что в вашей школе преобладает такая среда обучения, что бы вы сделали?»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сек. на размышление и 2 мин. на запись ответа в зависимости от роли, начиная с фразы «Я думаю, я бы…»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вопроса: учитывая Вашу роль, запишите по 1 вопросу, которые задали бы вам остальные 3 участника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ролями: прочитать эти 3 вопроса, ответить на них с позиции Вашей новой роли (30 сек. на размышление, 1 мин. на запись ответов)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Таймд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раунд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по 1 мин. каждому участнику для того, чтобы поделиться своими 3 ответами)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Секл оф </a:t>
            </a:r>
            <a:r>
              <a:rPr lang="ru-RU" sz="2800" b="1" dirty="0" err="1">
                <a:solidFill>
                  <a:prstClr val="black"/>
                </a:solidFill>
              </a:rPr>
              <a:t>вьюпойнтс</a:t>
            </a:r>
            <a:r>
              <a:rPr lang="ru-RU" sz="2800" b="1" dirty="0">
                <a:solidFill>
                  <a:prstClr val="black"/>
                </a:solidFill>
              </a:rPr>
              <a:t> (круг точек зрения)</a:t>
            </a:r>
            <a:br>
              <a:rPr lang="ru-RU" sz="2800" b="1" dirty="0">
                <a:solidFill>
                  <a:prstClr val="black"/>
                </a:solidFill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1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умение видеть одну и ту же ситуацию с разных точек зрения сложно, но необходимо для построения оптимальных взаимоотношений между участниками образовательного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Секл оф </a:t>
            </a:r>
            <a:r>
              <a:rPr lang="ru-RU" sz="2800" b="1" dirty="0" err="1">
                <a:solidFill>
                  <a:prstClr val="black"/>
                </a:solidFill>
              </a:rPr>
              <a:t>вьюпойнтс</a:t>
            </a:r>
            <a:r>
              <a:rPr lang="ru-RU" sz="2800" b="1" dirty="0">
                <a:solidFill>
                  <a:prstClr val="black"/>
                </a:solidFill>
              </a:rPr>
              <a:t> (круг точек зрения)</a:t>
            </a:r>
            <a:br>
              <a:rPr lang="ru-RU" sz="2800" b="1" dirty="0">
                <a:solidFill>
                  <a:prstClr val="black"/>
                </a:solidFill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3557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темы с разных точек зрения;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Аргументирование причин выбора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проблемных зон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дилеммы, подготовка формы для работы (лист бумаги)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идей в поддержку каждой стороны дилеммы (на отдельных маленьких листочках)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 команде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идеями педагогов других команд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ТАГ-ОФ-ВО (перетягивание каната)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9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«Служение в профессии» или «жизнь за счет профессии»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Знание или достоинство ученика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Необходимость говорить правду или интересы ребенка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Конфиденциальность или интересы других людей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Профессиональная ответственность или корпоративная ответственность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Обязательство придерживаться законов или защита ребенка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Коллегиальность или «доносительство»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Личные ценности или профессиональные ценности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моральных дилемм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Фрейер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для обеспечения глубокого понимания и осознания новых понятий и концепций, для обобщения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формы (расчерченный лист А4)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«Современный урок»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каждым педагогом всех частей модели: «Обязательные характеристики», «Необязательные характеристики», «Примеры»,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Антипримеры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в команде.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одной командной модели на основе синтеза ответов всех участников команды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Фрейер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77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Свяжите представленную тему и информацию с тем, что вы уже знаете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Расширьте свои знания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Продумайте решение возникающих трудностей и вопросов.</a:t>
            </a: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идеи и информация, изученная на сегодняшнем семинаре, заседании педсовета, проблемной группы связано с тем, что вы знали раньше?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новая информация помогла вам расширить  ваши знания?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сложности и проблемы могут возникнуть при реализации новых знаний?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Передвигаясь по классу,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ТАЙМД-ПЭА-ШЭА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Коннект 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экстенд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(связать -  расширить – продумать решение)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9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формирования «вкусной» обстановки педагогического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мин. на создание рецепта)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Зачитать 2-3 работы вслух, остальные вывесить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обучающая структура на этапе рефлексии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6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Рецепт организации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продуктивного взаимодействия с родителями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воспитанников</a:t>
            </a:r>
          </a:p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Рецепт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моделирования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образовательной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среды</a:t>
            </a:r>
          </a:p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Рецепт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формирования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межкультурной компетенции учащихся 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49250" algn="l"/>
              </a:tabLst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Рецепт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формирования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читательской компетентности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</a:t>
            </a:r>
          </a:p>
          <a:p>
            <a:pPr lvl="0" algn="just">
              <a:lnSpc>
                <a:spcPct val="115000"/>
              </a:lnSpc>
              <a:tabLst>
                <a:tab pos="349250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Рецепт формирования мотивации учителя к повышению профессионального мастерства 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4925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Рецепт подготовки учителя к профессиональному конкурсу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Рецепт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обучающая структура на этапе рефлексии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2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782762"/>
          </a:xfrm>
        </p:spPr>
        <p:txBody>
          <a:bodyPr/>
          <a:lstStyle/>
          <a:p>
            <a:r>
              <a:rPr lang="ru-RU" altLang="ru-RU" sz="4000" dirty="0" smtClean="0"/>
              <a:t>Благодарим </a:t>
            </a:r>
            <a:r>
              <a:rPr lang="ru-RU" altLang="ru-RU" sz="4000" dirty="0"/>
              <a:t>за внимание и </a:t>
            </a:r>
            <a:r>
              <a:rPr lang="ru-RU" altLang="ru-RU" sz="4000" dirty="0" smtClean="0"/>
              <a:t>желаем </a:t>
            </a:r>
            <a:r>
              <a:rPr lang="ru-RU" altLang="ru-RU" sz="4000" dirty="0"/>
              <a:t>творческих успехов!</a:t>
            </a:r>
          </a:p>
        </p:txBody>
      </p:sp>
      <p:pic>
        <p:nvPicPr>
          <p:cNvPr id="41987" name="Picture 3" descr="j030125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2668588"/>
            <a:ext cx="4038600" cy="3122612"/>
          </a:xfrm>
        </p:spPr>
      </p:pic>
    </p:spTree>
    <p:extLst>
      <p:ext uri="{BB962C8B-B14F-4D97-AF65-F5344CB8AC3E}">
        <p14:creationId xmlns:p14="http://schemas.microsoft.com/office/powerpoint/2010/main" val="42254290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Clr>
                <a:srgbClr val="31B6FD"/>
              </a:buClr>
              <a:buFont typeface="Arial" charset="0"/>
              <a:buChar char="•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усовершенствование своих компетенций</a:t>
            </a:r>
          </a:p>
          <a:p>
            <a:pPr marL="0" lvl="0" indent="0">
              <a:buClr>
                <a:srgbClr val="31B6FD"/>
              </a:buClr>
              <a:buFont typeface="Arial" charset="0"/>
              <a:buChar char="•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активного участия и независимости</a:t>
            </a:r>
          </a:p>
          <a:p>
            <a:pPr marL="0" lvl="0" indent="0">
              <a:buClr>
                <a:srgbClr val="31B6FD"/>
              </a:buClr>
              <a:buFont typeface="Arial" charset="0"/>
              <a:buChar char="•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Взаимосвязь и взаимозависимость аспектов «развитие себя» и «самостоятельное развитие»</a:t>
            </a:r>
          </a:p>
          <a:p>
            <a:pPr marL="0" lvl="0" indent="0">
              <a:buClr>
                <a:srgbClr val="31B6FD"/>
              </a:buClr>
              <a:buFont typeface="Arial" charset="0"/>
              <a:buChar char="•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Ответ на вопросы:</a:t>
            </a:r>
          </a:p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где я сейчас?</a:t>
            </a:r>
          </a:p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где я хочу оказаться?</a:t>
            </a:r>
          </a:p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мне вести мониторинг?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Саморазвитие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берет на себя ответственность за собственное обучение</a:t>
            </a:r>
          </a:p>
          <a:p>
            <a:pPr marL="0" lvl="0" indent="0">
              <a:buClr>
                <a:srgbClr val="31B6FD"/>
              </a:buClr>
              <a:buFontTx/>
              <a:buChar char="-"/>
            </a:pPr>
            <a:endParaRPr lang="ru-RU" altLang="ru-RU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Легче научиться во взаимодействии друг с другом через решение реальной проблемы в реальном времени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Деятельное обучение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708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помочь идентифицировать служебную состоятельность, сильные и «западающие» стороны, выработать и реализовать план действий по устранению недостатков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Самооценка и оценка окружающими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97822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целям стабильности</a:t>
            </a:r>
          </a:p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воспитывает независимость и ответственность через активное участие и контроль</a:t>
            </a:r>
          </a:p>
          <a:p>
            <a:pPr marL="0" lvl="0" indent="0">
              <a:buClr>
                <a:srgbClr val="31B6FD"/>
              </a:buClr>
              <a:buFontTx/>
              <a:buChar char="-"/>
            </a:pPr>
            <a:r>
              <a:rPr lang="ru-RU" altLang="ru-RU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навык эффективной работы в команде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Структурированное групповое обучение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38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программы: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обучения в 21 веке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обучения в 21 веке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развитие культуры мышления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обучения в 21 веке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креативное решение проблем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проект «Совершенствование качества преподавания в РТ»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обучения в 21 веке: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тотс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Эй ар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гайд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Фрейер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Конэрс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3-2-1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 структуры и приемы в обучении педагогов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7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обучения в 21 веке: развитие культуры мышления</a:t>
            </a:r>
          </a:p>
          <a:p>
            <a:r>
              <a:rPr lang="ru-RU" dirty="0" smtClean="0"/>
              <a:t>Плейсмэт консенсус</a:t>
            </a:r>
          </a:p>
          <a:p>
            <a:r>
              <a:rPr lang="ru-RU" dirty="0" smtClean="0"/>
              <a:t>Си-</a:t>
            </a:r>
            <a:r>
              <a:rPr lang="ru-RU" dirty="0" err="1" smtClean="0"/>
              <a:t>финк</a:t>
            </a:r>
            <a:r>
              <a:rPr lang="ru-RU" dirty="0" smtClean="0"/>
              <a:t>-</a:t>
            </a:r>
            <a:r>
              <a:rPr lang="ru-RU" dirty="0" err="1" smtClean="0"/>
              <a:t>уандэ</a:t>
            </a:r>
            <a:endParaRPr lang="ru-RU" dirty="0" smtClean="0"/>
          </a:p>
          <a:p>
            <a:r>
              <a:rPr lang="ru-RU" dirty="0" err="1" smtClean="0"/>
              <a:t>Таг</a:t>
            </a:r>
            <a:r>
              <a:rPr lang="ru-RU" dirty="0" smtClean="0"/>
              <a:t>-оф-во</a:t>
            </a:r>
          </a:p>
          <a:p>
            <a:r>
              <a:rPr lang="ru-RU" dirty="0" smtClean="0"/>
              <a:t>Рецепт </a:t>
            </a:r>
            <a:endParaRPr lang="en-US" dirty="0" smtClean="0"/>
          </a:p>
          <a:p>
            <a:r>
              <a:rPr lang="ru-RU" dirty="0" smtClean="0"/>
              <a:t>Секл оф </a:t>
            </a:r>
            <a:r>
              <a:rPr lang="ru-RU" dirty="0" err="1" smtClean="0"/>
              <a:t>вьюпойнтс</a:t>
            </a:r>
            <a:endParaRPr lang="ru-RU" dirty="0" smtClean="0"/>
          </a:p>
          <a:p>
            <a:r>
              <a:rPr lang="ru-RU" dirty="0" smtClean="0"/>
              <a:t>Коннект- </a:t>
            </a:r>
            <a:r>
              <a:rPr lang="ru-RU" dirty="0" err="1" smtClean="0"/>
              <a:t>экстенд</a:t>
            </a:r>
            <a:r>
              <a:rPr lang="ru-RU" dirty="0" smtClean="0"/>
              <a:t> – </a:t>
            </a:r>
            <a:r>
              <a:rPr lang="ru-RU" dirty="0" err="1" smtClean="0"/>
              <a:t>челендж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 структуры и приемы в обучении педагогов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69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1251</Words>
  <Application>Microsoft Office PowerPoint</Application>
  <PresentationFormat>Экран (4:3)</PresentationFormat>
  <Paragraphs>166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Волна</vt:lpstr>
      <vt:lpstr>Сингапурские техники в обучении педагогов</vt:lpstr>
      <vt:lpstr>4 инновационные модели обучения на рабочем месте</vt:lpstr>
      <vt:lpstr>Саморазвитие</vt:lpstr>
      <vt:lpstr>Деятельное обучение</vt:lpstr>
      <vt:lpstr>Самооценка и оценка окружающими</vt:lpstr>
      <vt:lpstr>Структурированное групповое обучение</vt:lpstr>
      <vt:lpstr>Республиканский проект «Совершенствование качества преподавания в РТ»</vt:lpstr>
      <vt:lpstr>Обучающие структуры и приемы в обучении педагогов</vt:lpstr>
      <vt:lpstr>Обучающие структуры и приемы в обучении педагогов</vt:lpstr>
      <vt:lpstr>Си – финк- уандэ  (посмотри – подумай – задайся вопросом)</vt:lpstr>
      <vt:lpstr>Си – финк- уандэ  (посмотри – подумай – задайся вопросом)</vt:lpstr>
      <vt:lpstr>Си – финк- уандэ  (посмотри – подумай – задайся вопросом)</vt:lpstr>
      <vt:lpstr>Си – финк- уандэ  (посмотри – подумай – задайся вопросом)</vt:lpstr>
      <vt:lpstr>Давайте поразмышляем…</vt:lpstr>
      <vt:lpstr> Плейсмэт консенсус (карта согласия) Что такое стандарт образования? </vt:lpstr>
      <vt:lpstr> Плейсмэт консенсус (карта согласия) Что такое стандарт образования? </vt:lpstr>
      <vt:lpstr> Плейсмэт консенсус (карта согласия) Что такое стандарт образования? </vt:lpstr>
      <vt:lpstr>Плейсмэт консенсус (карта согласия) Что такое стандарт образования? </vt:lpstr>
      <vt:lpstr>ЭЙ АР ГАЙД</vt:lpstr>
      <vt:lpstr>Секл оф вьюпойнтс (круг точек зрения) </vt:lpstr>
      <vt:lpstr>Секл оф вьюпойнтс (круг точек зрения) </vt:lpstr>
      <vt:lpstr>Секл оф вьюпойнтс (круг точек зрения) </vt:lpstr>
      <vt:lpstr>ТАГ-ОФ-ВО (перетягивание каната)</vt:lpstr>
      <vt:lpstr>Примеры моральных дилемм</vt:lpstr>
      <vt:lpstr>Модель Фрейер</vt:lpstr>
      <vt:lpstr>Коннект – экстенд – челендж  (связать -  расширить – продумать решение)</vt:lpstr>
      <vt:lpstr>Рецепт как обучающая структура на этапе рефлексии</vt:lpstr>
      <vt:lpstr>Рецепт как обучающая структура на этапе рефлексии</vt:lpstr>
      <vt:lpstr>Благодарим за внимание и желаем творческих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Сингапурские техники в обучении педагогов</dc:title>
  <dc:creator>Лариса Сомова</dc:creator>
  <cp:lastModifiedBy>Comp12</cp:lastModifiedBy>
  <cp:revision>36</cp:revision>
  <dcterms:created xsi:type="dcterms:W3CDTF">2016-06-08T20:02:37Z</dcterms:created>
  <dcterms:modified xsi:type="dcterms:W3CDTF">2016-10-24T22:15:12Z</dcterms:modified>
</cp:coreProperties>
</file>